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Noto Sans KR" panose="020B0600000101010101" charset="-12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08" y="3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2a4a53195_1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2a4a53195_15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2a4a53195_1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c2a4a53195_15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2a4a53195_15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2a4a53195_15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2a4a53195_13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2a4a53195_13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2a4a53195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2a4a53195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2a4a53195_1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2a4a53195_1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2a4a53195_1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2a4a53195_1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2a4a53195_1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2a4a53195_1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2a4a53195_1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2a4a53195_1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2a4a53195_1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2a4a53195_1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2a49ca44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2a49ca44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2a4a53195_13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2a4a53195_13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2a4a53195_13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2a4a53195_13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2a4a53195_1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2a4a53195_1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6800" lvl="0" indent="-217650" algn="l" rtl="0">
              <a:spcBef>
                <a:spcPts val="0"/>
              </a:spcBef>
              <a:spcAft>
                <a:spcPts val="0"/>
              </a:spcAft>
              <a:buClr>
                <a:srgbClr val="5E4A28"/>
              </a:buClr>
              <a:buSzPts val="1500"/>
              <a:buFont typeface="Noto Sans KR"/>
              <a:buChar char="●"/>
            </a:pPr>
            <a:r>
              <a:rPr lang="ko" sz="15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하루 평균 9시간을 앉아서 생활</a:t>
            </a:r>
            <a:endParaRPr sz="15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36800" lvl="0" indent="-217650" algn="l" rtl="0">
              <a:spcBef>
                <a:spcPts val="0"/>
              </a:spcBef>
              <a:spcAft>
                <a:spcPts val="0"/>
              </a:spcAft>
              <a:buClr>
                <a:srgbClr val="5E4A28"/>
              </a:buClr>
              <a:buSzPts val="1500"/>
              <a:buFont typeface="Noto Sans KR"/>
              <a:buChar char="●"/>
            </a:pPr>
            <a:r>
              <a:rPr lang="ko" sz="15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세계보건기구 ‘의자병(sitting desease)’ 신종 질병 발표</a:t>
            </a:r>
            <a:endParaRPr sz="15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36800" lvl="0" indent="-217650" algn="l" rtl="0">
              <a:spcBef>
                <a:spcPts val="0"/>
              </a:spcBef>
              <a:spcAft>
                <a:spcPts val="0"/>
              </a:spcAft>
              <a:buClr>
                <a:srgbClr val="5E4A28"/>
              </a:buClr>
              <a:buSzPts val="1500"/>
              <a:buFont typeface="Noto Sans KR"/>
              <a:buChar char="●"/>
            </a:pPr>
            <a:r>
              <a:rPr lang="ko" sz="15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나의 내면을 마주하는 시간 필요 </a:t>
            </a:r>
            <a:endParaRPr sz="15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36800" lvl="0" indent="-217650" algn="l" rtl="0">
              <a:spcBef>
                <a:spcPts val="0"/>
              </a:spcBef>
              <a:spcAft>
                <a:spcPts val="0"/>
              </a:spcAft>
              <a:buClr>
                <a:srgbClr val="5E4A28"/>
              </a:buClr>
              <a:buSzPts val="1500"/>
              <a:buFont typeface="Noto Sans KR"/>
              <a:buChar char="●"/>
            </a:pPr>
            <a:r>
              <a:rPr lang="ko" sz="15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편안한 심리 상태 유지에 대한 욕구</a:t>
            </a:r>
            <a:endParaRPr sz="15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2a4a53195_13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2a4a53195_13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2a4a53195_13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2a4a53195_13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2a4a53195_7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2a4a53195_7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2a4a53195_1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2a4a53195_1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2a4a53195_1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2a4a53195_1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7.png"/><Relationship Id="rId10" Type="http://schemas.openxmlformats.org/officeDocument/2006/relationships/image" Target="../media/image39.pn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E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46477" t="56677" r="26458" b="-2410"/>
          <a:stretch/>
        </p:blipFill>
        <p:spPr>
          <a:xfrm>
            <a:off x="0" y="0"/>
            <a:ext cx="2474724" cy="20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083400" y="1593825"/>
            <a:ext cx="21456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문득</a:t>
            </a:r>
            <a:endParaRPr sz="6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15943" r="16811" b="33673"/>
          <a:stretch/>
        </p:blipFill>
        <p:spPr>
          <a:xfrm>
            <a:off x="2540450" y="1526475"/>
            <a:ext cx="1348800" cy="16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127625" y="2696775"/>
            <a:ext cx="30771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문을 열면 문득 있는 세상</a:t>
            </a:r>
            <a:endParaRPr sz="18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6200" y="76963"/>
            <a:ext cx="31359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443C1C"/>
                </a:solidFill>
                <a:latin typeface="Noto Sans KR"/>
                <a:ea typeface="Noto Sans KR"/>
                <a:cs typeface="Noto Sans KR"/>
                <a:sym typeface="Noto Sans KR"/>
              </a:rPr>
              <a:t>특화 프로젝트 중간발표</a:t>
            </a:r>
            <a:endParaRPr sz="1500" b="1">
              <a:solidFill>
                <a:srgbClr val="443C1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726050" y="3518300"/>
            <a:ext cx="56919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88A537"/>
                </a:solidFill>
                <a:latin typeface="Noto Sans KR"/>
                <a:ea typeface="Noto Sans KR"/>
                <a:cs typeface="Noto Sans KR"/>
                <a:sym typeface="Noto Sans KR"/>
              </a:rPr>
              <a:t>김현종 노성은 박기련 이수민 최민준 홍윤기</a:t>
            </a:r>
            <a:endParaRPr sz="1700" b="1">
              <a:solidFill>
                <a:srgbClr val="88A53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991050" y="76975"/>
            <a:ext cx="9813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443C1C"/>
                </a:solidFill>
                <a:latin typeface="Noto Sans KR"/>
                <a:ea typeface="Noto Sans KR"/>
                <a:cs typeface="Noto Sans KR"/>
                <a:sym typeface="Noto Sans KR"/>
              </a:rPr>
              <a:t>A208</a:t>
            </a:r>
            <a:endParaRPr sz="1500" b="1">
              <a:solidFill>
                <a:srgbClr val="443C1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 l="3920" t="-104270" r="-3920" b="104270"/>
          <a:stretch/>
        </p:blipFill>
        <p:spPr>
          <a:xfrm>
            <a:off x="6498874" y="962675"/>
            <a:ext cx="2130401" cy="187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6">
            <a:alphaModFix/>
          </a:blip>
          <a:srcRect r="50881" b="57239"/>
          <a:stretch/>
        </p:blipFill>
        <p:spPr>
          <a:xfrm>
            <a:off x="6669275" y="2780275"/>
            <a:ext cx="2474724" cy="23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7">
            <a:alphaModFix/>
          </a:blip>
          <a:srcRect b="54462"/>
          <a:stretch/>
        </p:blipFill>
        <p:spPr>
          <a:xfrm>
            <a:off x="7052325" y="4252875"/>
            <a:ext cx="1727900" cy="8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331882" y="329125"/>
            <a:ext cx="454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상세-Tracking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5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825" y="1151929"/>
            <a:ext cx="1684129" cy="36431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1" name="Google Shape;19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7821" y="1151925"/>
            <a:ext cx="1684129" cy="36431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4323" y="1151925"/>
            <a:ext cx="1684129" cy="36431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3" name="Google Shape;193;p22"/>
          <p:cNvSpPr/>
          <p:nvPr/>
        </p:nvSpPr>
        <p:spPr>
          <a:xfrm>
            <a:off x="4481775" y="481375"/>
            <a:ext cx="2838000" cy="420600"/>
          </a:xfrm>
          <a:prstGeom prst="roundRect">
            <a:avLst>
              <a:gd name="adj" fmla="val 17194"/>
            </a:avLst>
          </a:prstGeom>
          <a:solidFill>
            <a:srgbClr val="EAD1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지도에 핀 꽂기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5990775" y="1151925"/>
            <a:ext cx="2749200" cy="8748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산책 중 찍은 사진을 지도에 핀으로 찍어요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5990775" y="2165611"/>
            <a:ext cx="2749200" cy="7164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핀은 24시간이 지나면 펑!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331875" y="329125"/>
            <a:ext cx="504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상세-Recommend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5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6">
            <a:alphaModFix/>
          </a:blip>
          <a:srcRect t="43983"/>
          <a:stretch/>
        </p:blipFill>
        <p:spPr>
          <a:xfrm>
            <a:off x="2533416" y="1111179"/>
            <a:ext cx="1878572" cy="37733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7">
            <a:alphaModFix/>
          </a:blip>
          <a:srcRect t="44065"/>
          <a:stretch/>
        </p:blipFill>
        <p:spPr>
          <a:xfrm>
            <a:off x="4538302" y="1111179"/>
            <a:ext cx="1878572" cy="37733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6">
            <a:alphaModFix/>
          </a:blip>
          <a:srcRect b="56161"/>
          <a:stretch/>
        </p:blipFill>
        <p:spPr>
          <a:xfrm>
            <a:off x="334625" y="1111175"/>
            <a:ext cx="2066200" cy="3773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7" name="Google Shape;207;p23"/>
          <p:cNvSpPr/>
          <p:nvPr/>
        </p:nvSpPr>
        <p:spPr>
          <a:xfrm>
            <a:off x="5319975" y="481375"/>
            <a:ext cx="2838000" cy="420600"/>
          </a:xfrm>
          <a:prstGeom prst="roundRect">
            <a:avLst>
              <a:gd name="adj" fmla="val 17194"/>
            </a:avLst>
          </a:prstGeom>
          <a:solidFill>
            <a:srgbClr val="92E3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맞춤 산책로 추천 알고리즘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6543175" y="1151925"/>
            <a:ext cx="2196900" cy="7164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유사도 알고리즘으로 산책로를 추천해요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6543175" y="2698999"/>
            <a:ext cx="2196900" cy="8085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편의시설 유무에 따라 필터링할 수 있어요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6543175" y="1854225"/>
            <a:ext cx="219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※ Fast Approximate Nearest Neighbor Search Library</a:t>
            </a:r>
            <a:endParaRPr sz="12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331875" y="329125"/>
            <a:ext cx="504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상세-Big Data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5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 rotWithShape="1">
          <a:blip r:embed="rId6">
            <a:alphaModFix/>
          </a:blip>
          <a:srcRect b="66763"/>
          <a:stretch/>
        </p:blipFill>
        <p:spPr>
          <a:xfrm>
            <a:off x="334625" y="1237475"/>
            <a:ext cx="1920200" cy="23491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7">
            <a:alphaModFix/>
          </a:blip>
          <a:srcRect b="56803"/>
          <a:stretch/>
        </p:blipFill>
        <p:spPr>
          <a:xfrm>
            <a:off x="2407225" y="1237475"/>
            <a:ext cx="2196900" cy="3453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1" name="Google Shape;221;p24"/>
          <p:cNvSpPr/>
          <p:nvPr/>
        </p:nvSpPr>
        <p:spPr>
          <a:xfrm>
            <a:off x="4557975" y="481375"/>
            <a:ext cx="2590200" cy="420600"/>
          </a:xfrm>
          <a:prstGeom prst="roundRect">
            <a:avLst>
              <a:gd name="adj" fmla="val 17194"/>
            </a:avLst>
          </a:prstGeom>
          <a:solidFill>
            <a:srgbClr val="BE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두드림길 정보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947250" y="1228125"/>
            <a:ext cx="3716700" cy="8616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산책로 입구 기준으로 3시간에 한번씩 혼잡도 정보를 수집해요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4947250" y="2622800"/>
            <a:ext cx="3716700" cy="8616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산책로 날씨, 미세먼지 정보를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실시간으로 받아와요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4947250" y="2079500"/>
            <a:ext cx="219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※ GeoVisionPuzzle</a:t>
            </a:r>
            <a:endParaRPr sz="12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331875" y="329125"/>
            <a:ext cx="504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상세-Big Data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 rotWithShape="1">
          <a:blip r:embed="rId5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 rotWithShape="1">
          <a:blip r:embed="rId6">
            <a:alphaModFix/>
          </a:blip>
          <a:srcRect t="43579" b="33728"/>
          <a:stretch/>
        </p:blipFill>
        <p:spPr>
          <a:xfrm>
            <a:off x="402850" y="1466076"/>
            <a:ext cx="1995072" cy="17019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4" name="Google Shape;234;p25"/>
          <p:cNvSpPr/>
          <p:nvPr/>
        </p:nvSpPr>
        <p:spPr>
          <a:xfrm>
            <a:off x="4557975" y="481375"/>
            <a:ext cx="2590200" cy="420600"/>
          </a:xfrm>
          <a:prstGeom prst="roundRect">
            <a:avLst>
              <a:gd name="adj" fmla="val 17194"/>
            </a:avLst>
          </a:prstGeom>
          <a:solidFill>
            <a:srgbClr val="BE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크롤링 결과 워드 카운팅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5" name="Google Shape;235;p25"/>
          <p:cNvPicPr preferRelativeResize="0"/>
          <p:nvPr/>
        </p:nvPicPr>
        <p:blipFill rotWithShape="1">
          <a:blip r:embed="rId6">
            <a:alphaModFix/>
          </a:blip>
          <a:srcRect t="66049"/>
          <a:stretch/>
        </p:blipFill>
        <p:spPr>
          <a:xfrm>
            <a:off x="2562903" y="1466075"/>
            <a:ext cx="1995072" cy="2546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6" name="Google Shape;236;p25"/>
          <p:cNvSpPr/>
          <p:nvPr/>
        </p:nvSpPr>
        <p:spPr>
          <a:xfrm>
            <a:off x="4947250" y="1456725"/>
            <a:ext cx="3716700" cy="8085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각 두드림길 검색 결과를 크롤링해요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4947250" y="2472300"/>
            <a:ext cx="3716700" cy="8085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워드 카운팅 후 워드 클라우드로 표현해요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 rotWithShape="1">
          <a:blip r:embed="rId4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331874" y="329125"/>
            <a:ext cx="505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명세서 </a:t>
            </a:r>
            <a:r>
              <a:rPr lang="ko" sz="18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(예시)</a:t>
            </a:r>
            <a:endParaRPr sz="18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00750" y="1090975"/>
            <a:ext cx="8598000" cy="286200"/>
          </a:xfrm>
          <a:prstGeom prst="roundRect">
            <a:avLst>
              <a:gd name="adj" fmla="val 17194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User 도메인 명세서</a:t>
            </a:r>
            <a:endParaRPr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875" y="1542850"/>
            <a:ext cx="8566876" cy="338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 rotWithShape="1">
          <a:blip r:embed="rId4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331874" y="329125"/>
            <a:ext cx="505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명세서 </a:t>
            </a:r>
            <a:r>
              <a:rPr lang="ko" sz="18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(예시)</a:t>
            </a:r>
            <a:endParaRPr sz="18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300750" y="1090975"/>
            <a:ext cx="8598000" cy="286200"/>
          </a:xfrm>
          <a:prstGeom prst="roundRect">
            <a:avLst>
              <a:gd name="adj" fmla="val 17194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SNS 도메인 명세서</a:t>
            </a:r>
            <a:endParaRPr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875" y="1584750"/>
            <a:ext cx="8598001" cy="325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8"/>
          <p:cNvPicPr preferRelativeResize="0"/>
          <p:nvPr/>
        </p:nvPicPr>
        <p:blipFill rotWithShape="1">
          <a:blip r:embed="rId3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 rotWithShape="1">
          <a:blip r:embed="rId4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331863" y="329125"/>
            <a:ext cx="298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API 명세서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5300" y="1036700"/>
            <a:ext cx="7013401" cy="3945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 rotWithShape="1">
          <a:blip r:embed="rId4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/>
        </p:nvSpPr>
        <p:spPr>
          <a:xfrm>
            <a:off x="331863" y="329125"/>
            <a:ext cx="298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ERD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 rotWithShape="1">
          <a:blip r:embed="rId6">
            <a:alphaModFix/>
          </a:blip>
          <a:srcRect t="7883" r="2534" b="5008"/>
          <a:stretch/>
        </p:blipFill>
        <p:spPr>
          <a:xfrm>
            <a:off x="749600" y="1010375"/>
            <a:ext cx="7644800" cy="3993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4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331881" y="329125"/>
            <a:ext cx="435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아키텍처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/>
          <p:nvPr/>
        </p:nvSpPr>
        <p:spPr>
          <a:xfrm>
            <a:off x="300750" y="1182525"/>
            <a:ext cx="8542500" cy="3695100"/>
          </a:xfrm>
          <a:prstGeom prst="roundRect">
            <a:avLst>
              <a:gd name="adj" fmla="val 5349"/>
            </a:avLst>
          </a:prstGeom>
          <a:solidFill>
            <a:srgbClr val="EEECD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https://cdn.discordapp.com/attachments/1206172402594349107/1218012719765262406/image.png?ex=66061dbd&amp;is=65f3a8bd&amp;hm=b2970bee698fff095efc7e201ae01e8ae9b75be8bdd8eddbef6caff176a32955&amp;=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53" y="1182525"/>
            <a:ext cx="7224060" cy="377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 preferRelativeResize="0"/>
          <p:nvPr/>
        </p:nvPicPr>
        <p:blipFill rotWithShape="1">
          <a:blip r:embed="rId3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 rotWithShape="1">
          <a:blip r:embed="rId4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/>
          <p:nvPr/>
        </p:nvSpPr>
        <p:spPr>
          <a:xfrm>
            <a:off x="331881" y="329125"/>
            <a:ext cx="435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역할 분배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/>
          <p:nvPr/>
        </p:nvSpPr>
        <p:spPr>
          <a:xfrm>
            <a:off x="300750" y="1182525"/>
            <a:ext cx="8542500" cy="3695100"/>
          </a:xfrm>
          <a:prstGeom prst="roundRect">
            <a:avLst>
              <a:gd name="adj" fmla="val 5349"/>
            </a:avLst>
          </a:prstGeom>
          <a:solidFill>
            <a:srgbClr val="EEECD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6">
            <a:alphaModFix/>
          </a:blip>
          <a:srcRect t="8722" b="17547"/>
          <a:stretch/>
        </p:blipFill>
        <p:spPr>
          <a:xfrm>
            <a:off x="530919" y="1927597"/>
            <a:ext cx="1260000" cy="12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 rotWithShape="1">
          <a:blip r:embed="rId7">
            <a:alphaModFix/>
          </a:blip>
          <a:srcRect b="25771"/>
          <a:stretch/>
        </p:blipFill>
        <p:spPr>
          <a:xfrm>
            <a:off x="1878247" y="1927597"/>
            <a:ext cx="1214400" cy="121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 rotWithShape="1">
          <a:blip r:embed="rId8">
            <a:alphaModFix/>
          </a:blip>
          <a:srcRect r="-40" b="24947"/>
          <a:stretch/>
        </p:blipFill>
        <p:spPr>
          <a:xfrm>
            <a:off x="4758127" y="1950397"/>
            <a:ext cx="1260000" cy="12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 rotWithShape="1">
          <a:blip r:embed="rId9">
            <a:alphaModFix/>
          </a:blip>
          <a:srcRect b="23704"/>
          <a:stretch/>
        </p:blipFill>
        <p:spPr>
          <a:xfrm>
            <a:off x="7457214" y="1950397"/>
            <a:ext cx="1260000" cy="12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07670" y="1950397"/>
            <a:ext cx="1260000" cy="12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 rotWithShape="1">
          <a:blip r:embed="rId11">
            <a:alphaModFix/>
          </a:blip>
          <a:srcRect b="20274"/>
          <a:stretch/>
        </p:blipFill>
        <p:spPr>
          <a:xfrm>
            <a:off x="3179975" y="1927597"/>
            <a:ext cx="1260000" cy="12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1" name="Google Shape;301;p31"/>
          <p:cNvSpPr/>
          <p:nvPr/>
        </p:nvSpPr>
        <p:spPr>
          <a:xfrm>
            <a:off x="530925" y="1412800"/>
            <a:ext cx="3959100" cy="286200"/>
          </a:xfrm>
          <a:prstGeom prst="roundRect">
            <a:avLst>
              <a:gd name="adj" fmla="val 17194"/>
            </a:avLst>
          </a:prstGeom>
          <a:solidFill>
            <a:srgbClr val="9893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Front</a:t>
            </a:r>
            <a:endParaRPr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4758125" y="1412800"/>
            <a:ext cx="3959100" cy="286200"/>
          </a:xfrm>
          <a:prstGeom prst="roundRect">
            <a:avLst>
              <a:gd name="adj" fmla="val 17194"/>
            </a:avLst>
          </a:prstGeom>
          <a:solidFill>
            <a:srgbClr val="9893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Back</a:t>
            </a:r>
            <a:endParaRPr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530925" y="3411125"/>
            <a:ext cx="1214400" cy="1125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팀장</a:t>
            </a:r>
            <a:endParaRPr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Tracking</a:t>
            </a:r>
            <a:endParaRPr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1878250" y="3411125"/>
            <a:ext cx="1214400" cy="1125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SNS</a:t>
            </a:r>
            <a:endParaRPr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3202775" y="3411125"/>
            <a:ext cx="1214400" cy="1125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Recommend</a:t>
            </a:r>
            <a:endParaRPr sz="13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Big Data</a:t>
            </a:r>
            <a:endParaRPr sz="13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4765275" y="3411125"/>
            <a:ext cx="1214400" cy="1125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분산</a:t>
            </a:r>
            <a:endParaRPr sz="13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Recommend</a:t>
            </a:r>
            <a:endParaRPr sz="13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6112600" y="3411125"/>
            <a:ext cx="1214400" cy="1125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Auth</a:t>
            </a:r>
            <a:endParaRPr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7437125" y="3411125"/>
            <a:ext cx="1214400" cy="1125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User</a:t>
            </a:r>
            <a:endParaRPr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E9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2173800" cy="5143500"/>
          </a:xfrm>
          <a:prstGeom prst="roundRect">
            <a:avLst>
              <a:gd name="adj" fmla="val 0"/>
            </a:avLst>
          </a:prstGeom>
          <a:solidFill>
            <a:srgbClr val="9EB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025" y="3275025"/>
            <a:ext cx="4746976" cy="18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89300" y="233500"/>
            <a:ext cx="1984500" cy="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목차</a:t>
            </a:r>
            <a:endParaRPr sz="38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466275" y="437925"/>
            <a:ext cx="5144700" cy="39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1. 기획의도</a:t>
            </a:r>
            <a:endParaRPr sz="2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2. 주요기능</a:t>
            </a:r>
            <a:endParaRPr sz="2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3. 설계</a:t>
            </a:r>
            <a:endParaRPr sz="2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4. 역할 분배</a:t>
            </a:r>
            <a:endParaRPr sz="2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rgbClr val="F7FF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300" y="3614825"/>
            <a:ext cx="3883698" cy="15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1304250" y="2021500"/>
            <a:ext cx="65355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88A537"/>
                </a:solidFill>
                <a:latin typeface="Noto Sans KR"/>
                <a:ea typeface="Noto Sans KR"/>
                <a:cs typeface="Noto Sans KR"/>
                <a:sym typeface="Noto Sans KR"/>
              </a:rPr>
              <a:t>경청해 주셔서</a:t>
            </a:r>
            <a:endParaRPr sz="4000" b="1">
              <a:solidFill>
                <a:srgbClr val="88A53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88A537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</a:t>
            </a:r>
            <a:endParaRPr sz="4000" b="1">
              <a:solidFill>
                <a:srgbClr val="88A53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1096400" y="236725"/>
            <a:ext cx="16590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문득</a:t>
            </a:r>
            <a:endParaRPr sz="38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4">
            <a:alphaModFix/>
          </a:blip>
          <a:srcRect l="15943" r="16811" b="33673"/>
          <a:stretch/>
        </p:blipFill>
        <p:spPr>
          <a:xfrm>
            <a:off x="270900" y="216025"/>
            <a:ext cx="749301" cy="9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1082300" y="836300"/>
            <a:ext cx="30771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문을 열면 문득 있는 세상</a:t>
            </a:r>
            <a:endParaRPr sz="13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-17975" y="1920300"/>
            <a:ext cx="9162000" cy="20049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31863" y="329125"/>
            <a:ext cx="298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기획의도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1304250" y="2326300"/>
            <a:ext cx="65355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여러분들은 하루에 몇 시간 앉아계시나요?</a:t>
            </a:r>
            <a:endParaRPr sz="30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 l="7252" r="7728" b="14163"/>
          <a:stretch/>
        </p:blipFill>
        <p:spPr>
          <a:xfrm flipH="1">
            <a:off x="19300" y="2079100"/>
            <a:ext cx="3060025" cy="30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31863" y="329125"/>
            <a:ext cx="298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기획의도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331875" y="1596100"/>
            <a:ext cx="4091400" cy="3100800"/>
          </a:xfrm>
          <a:prstGeom prst="roundRect">
            <a:avLst>
              <a:gd name="adj" fmla="val 5349"/>
            </a:avLst>
          </a:prstGeom>
          <a:solidFill>
            <a:srgbClr val="EEECD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318550" y="1723375"/>
            <a:ext cx="41700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하루의 대부분을</a:t>
            </a:r>
            <a:endParaRPr sz="2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앉아서 생활하는 현대인</a:t>
            </a:r>
            <a:endParaRPr sz="2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813" y="2806841"/>
            <a:ext cx="3551093" cy="1672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sp>
        <p:nvSpPr>
          <p:cNvPr id="95" name="Google Shape;95;p16"/>
          <p:cNvSpPr/>
          <p:nvPr/>
        </p:nvSpPr>
        <p:spPr>
          <a:xfrm>
            <a:off x="4724400" y="1596100"/>
            <a:ext cx="4091400" cy="3100800"/>
          </a:xfrm>
          <a:prstGeom prst="roundRect">
            <a:avLst>
              <a:gd name="adj" fmla="val 5349"/>
            </a:avLst>
          </a:prstGeom>
          <a:solidFill>
            <a:srgbClr val="EEECD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4685100" y="1723375"/>
            <a:ext cx="41700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어떻게 스트레스를 풀지</a:t>
            </a:r>
            <a:endParaRPr sz="2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잘 모르는 현대인</a:t>
            </a:r>
            <a:endParaRPr sz="2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7525" y="3035449"/>
            <a:ext cx="3825151" cy="109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331875" y="1596100"/>
            <a:ext cx="4091400" cy="3100800"/>
          </a:xfrm>
          <a:prstGeom prst="roundRect">
            <a:avLst>
              <a:gd name="adj" fmla="val 5349"/>
            </a:avLst>
          </a:prstGeom>
          <a:solidFill>
            <a:srgbClr val="EEECD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31863" y="329125"/>
            <a:ext cx="298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기획의도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408075" y="1711600"/>
            <a:ext cx="42537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직장인 10명 중 6명,</a:t>
            </a:r>
            <a:endParaRPr sz="22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점심시간을 이용해 산책 및 운동</a:t>
            </a:r>
            <a:endParaRPr sz="22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08075" y="4309750"/>
            <a:ext cx="24747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잡코리아(2021.04)</a:t>
            </a:r>
            <a:endParaRPr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408075" y="2631293"/>
            <a:ext cx="42537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Q. 점심시간을 활용해 무엇을 하십니까?</a:t>
            </a:r>
            <a:endParaRPr sz="1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60075" y="3426925"/>
            <a:ext cx="5493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…</a:t>
            </a:r>
            <a:endParaRPr sz="20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1" name="Google Shape;111;p17"/>
          <p:cNvGrpSpPr/>
          <p:nvPr/>
        </p:nvGrpSpPr>
        <p:grpSpPr>
          <a:xfrm>
            <a:off x="484875" y="3137225"/>
            <a:ext cx="3860500" cy="420600"/>
            <a:chOff x="484875" y="3061025"/>
            <a:chExt cx="3860500" cy="420600"/>
          </a:xfrm>
        </p:grpSpPr>
        <p:sp>
          <p:nvSpPr>
            <p:cNvPr id="112" name="Google Shape;112;p17"/>
            <p:cNvSpPr/>
            <p:nvPr/>
          </p:nvSpPr>
          <p:spPr>
            <a:xfrm>
              <a:off x="484875" y="3071575"/>
              <a:ext cx="3786600" cy="365400"/>
            </a:xfrm>
            <a:prstGeom prst="roundRect">
              <a:avLst>
                <a:gd name="adj" fmla="val 50000"/>
              </a:avLst>
            </a:prstGeom>
            <a:solidFill>
              <a:srgbClr val="9EB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529071" y="3109450"/>
              <a:ext cx="282000" cy="28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>
                  <a:solidFill>
                    <a:srgbClr val="88A5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  <a:endParaRPr sz="1500" b="1">
                <a:solidFill>
                  <a:srgbClr val="88A537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14" name="Google Shape;114;p17"/>
            <p:cNvSpPr txBox="1"/>
            <p:nvPr/>
          </p:nvSpPr>
          <p:spPr>
            <a:xfrm>
              <a:off x="887275" y="3061025"/>
              <a:ext cx="34581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>
                  <a:solidFill>
                    <a:srgbClr val="FFFF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가벼운 산책                                     49.3%</a:t>
              </a:r>
              <a:endParaRPr sz="1500" b="1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484875" y="3773350"/>
            <a:ext cx="3297100" cy="420600"/>
            <a:chOff x="484875" y="3822125"/>
            <a:chExt cx="3297100" cy="420600"/>
          </a:xfrm>
        </p:grpSpPr>
        <p:sp>
          <p:nvSpPr>
            <p:cNvPr id="116" name="Google Shape;116;p17"/>
            <p:cNvSpPr/>
            <p:nvPr/>
          </p:nvSpPr>
          <p:spPr>
            <a:xfrm>
              <a:off x="484875" y="3849725"/>
              <a:ext cx="2225400" cy="365400"/>
            </a:xfrm>
            <a:prstGeom prst="roundRect">
              <a:avLst>
                <a:gd name="adj" fmla="val 50000"/>
              </a:avLst>
            </a:prstGeom>
            <a:solidFill>
              <a:srgbClr val="9EB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529071" y="3891425"/>
              <a:ext cx="282000" cy="28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>
                  <a:solidFill>
                    <a:srgbClr val="88A5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4</a:t>
              </a:r>
              <a:endParaRPr sz="1500" b="1">
                <a:solidFill>
                  <a:srgbClr val="88A537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18" name="Google Shape;118;p17"/>
            <p:cNvSpPr txBox="1"/>
            <p:nvPr/>
          </p:nvSpPr>
          <p:spPr>
            <a:xfrm>
              <a:off x="887275" y="3822125"/>
              <a:ext cx="28947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>
                  <a:solidFill>
                    <a:srgbClr val="FFFF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운동           16.4%</a:t>
              </a:r>
              <a:endParaRPr sz="1500" b="1">
                <a:solidFill>
                  <a:srgbClr val="FFFF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5563" y="2022725"/>
            <a:ext cx="3988177" cy="1098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20" name="Google Shape;1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5238" y="3503125"/>
            <a:ext cx="3988800" cy="7614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2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331863" y="329125"/>
            <a:ext cx="298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기획의도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/>
          <p:nvPr/>
        </p:nvSpPr>
        <p:spPr>
          <a:xfrm>
            <a:off x="2064000" y="1179425"/>
            <a:ext cx="6749700" cy="3669900"/>
          </a:xfrm>
          <a:prstGeom prst="roundRect">
            <a:avLst>
              <a:gd name="adj" fmla="val 5349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4071150" y="1646675"/>
            <a:ext cx="2735400" cy="2735400"/>
          </a:xfrm>
          <a:prstGeom prst="ellipse">
            <a:avLst/>
          </a:prstGeom>
          <a:solidFill>
            <a:srgbClr val="9EBE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3977400" y="2146050"/>
            <a:ext cx="2922900" cy="1780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산책속에서</a:t>
            </a:r>
            <a:endParaRPr sz="27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문득</a:t>
            </a:r>
            <a:r>
              <a:rPr lang="ko" sz="27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  <a:endParaRPr sz="27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건강한 삶을</a:t>
            </a:r>
            <a:endParaRPr sz="27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되찾아요</a:t>
            </a:r>
            <a:endParaRPr sz="27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5">
            <a:alphaModFix amt="42000"/>
          </a:blip>
          <a:srcRect l="44870" t="43566" r="19848" b="-2857"/>
          <a:stretch/>
        </p:blipFill>
        <p:spPr>
          <a:xfrm>
            <a:off x="2064000" y="1179425"/>
            <a:ext cx="2508001" cy="2069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2274600" y="2621675"/>
            <a:ext cx="1702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걷기를 통한</a:t>
            </a:r>
            <a:endParaRPr sz="24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건강 증진</a:t>
            </a:r>
            <a:endParaRPr sz="24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6">
            <a:alphaModFix amt="50000"/>
          </a:blip>
          <a:srcRect r="14037" b="38856"/>
          <a:stretch/>
        </p:blipFill>
        <p:spPr>
          <a:xfrm>
            <a:off x="6627000" y="3500980"/>
            <a:ext cx="2186700" cy="14260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6730350" y="2621675"/>
            <a:ext cx="218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일상 속</a:t>
            </a:r>
            <a:endParaRPr sz="24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작은 행복 찾기</a:t>
            </a:r>
            <a:endParaRPr sz="24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331863" y="329125"/>
            <a:ext cx="298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기능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51413" y="3964925"/>
            <a:ext cx="2212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산책하며 기록해요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3465588" y="3964925"/>
            <a:ext cx="2212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산책 경로를 추천받아요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5986475" y="3964925"/>
            <a:ext cx="307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산책 빅데이터를 찾아봐요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5600" y="1194325"/>
            <a:ext cx="2212800" cy="22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318775" y="3423375"/>
            <a:ext cx="2678100" cy="465300"/>
          </a:xfrm>
          <a:prstGeom prst="roundRect">
            <a:avLst>
              <a:gd name="adj" fmla="val 17194"/>
            </a:avLst>
          </a:prstGeom>
          <a:solidFill>
            <a:srgbClr val="9893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Tracking</a:t>
            </a:r>
            <a:endParaRPr sz="2000"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3252075" y="3423375"/>
            <a:ext cx="2678100" cy="465300"/>
          </a:xfrm>
          <a:prstGeom prst="roundRect">
            <a:avLst>
              <a:gd name="adj" fmla="val 17194"/>
            </a:avLst>
          </a:prstGeom>
          <a:solidFill>
            <a:srgbClr val="9893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Recommend</a:t>
            </a:r>
            <a:endParaRPr sz="2000"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6185375" y="3423375"/>
            <a:ext cx="2678100" cy="465300"/>
          </a:xfrm>
          <a:prstGeom prst="roundRect">
            <a:avLst>
              <a:gd name="adj" fmla="val 17194"/>
            </a:avLst>
          </a:prstGeom>
          <a:solidFill>
            <a:srgbClr val="9893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Big Data</a:t>
            </a:r>
            <a:endParaRPr sz="2000"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425" y="1344525"/>
            <a:ext cx="2078800" cy="20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6225" y="961325"/>
            <a:ext cx="2576400" cy="25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331882" y="329125"/>
            <a:ext cx="454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상세-Tracking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5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725" y="1161303"/>
            <a:ext cx="1641212" cy="37101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1" name="Google Shape;161;p20"/>
          <p:cNvSpPr/>
          <p:nvPr/>
        </p:nvSpPr>
        <p:spPr>
          <a:xfrm>
            <a:off x="4481775" y="481375"/>
            <a:ext cx="2838000" cy="420600"/>
          </a:xfrm>
          <a:prstGeom prst="roundRect">
            <a:avLst>
              <a:gd name="adj" fmla="val 17194"/>
            </a:avLst>
          </a:prstGeom>
          <a:solidFill>
            <a:srgbClr val="EAD1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산책로 트래킹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1047" y="1161275"/>
            <a:ext cx="1639448" cy="3710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2615" y="1161413"/>
            <a:ext cx="1639448" cy="37099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4" name="Google Shape;164;p20"/>
          <p:cNvSpPr/>
          <p:nvPr/>
        </p:nvSpPr>
        <p:spPr>
          <a:xfrm>
            <a:off x="5990775" y="1151925"/>
            <a:ext cx="2749200" cy="5727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편의시설이 지도에 표시돼요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5990775" y="2874497"/>
            <a:ext cx="2749200" cy="7164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미세먼지, 날씨 정보를 제공해요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5990775" y="1860802"/>
            <a:ext cx="2749200" cy="5727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트래킹 정보를 기록해요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5990775" y="2387100"/>
            <a:ext cx="219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※ 경로, 거리, 소요시간, 칼로리</a:t>
            </a:r>
            <a:endParaRPr sz="1200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 amt="42000"/>
          </a:blip>
          <a:srcRect l="46477" t="65163" r="26458" b="-2409"/>
          <a:stretch/>
        </p:blipFill>
        <p:spPr>
          <a:xfrm>
            <a:off x="-17975" y="0"/>
            <a:ext cx="2474724" cy="16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275" y="113675"/>
            <a:ext cx="809225" cy="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331882" y="329125"/>
            <a:ext cx="454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상세-Tracking</a:t>
            </a:r>
            <a:endParaRPr sz="35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 rotWithShape="1">
          <a:blip r:embed="rId5">
            <a:alphaModFix amt="50000"/>
          </a:blip>
          <a:srcRect r="14037" b="38856"/>
          <a:stretch/>
        </p:blipFill>
        <p:spPr>
          <a:xfrm>
            <a:off x="5790900" y="2956825"/>
            <a:ext cx="3353099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6">
            <a:alphaModFix/>
          </a:blip>
          <a:srcRect b="52881"/>
          <a:stretch/>
        </p:blipFill>
        <p:spPr>
          <a:xfrm>
            <a:off x="341325" y="1204600"/>
            <a:ext cx="2039225" cy="36668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3560" y="1204575"/>
            <a:ext cx="1621441" cy="36666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6">
            <a:alphaModFix/>
          </a:blip>
          <a:srcRect t="48564"/>
          <a:stretch/>
        </p:blipFill>
        <p:spPr>
          <a:xfrm>
            <a:off x="2517457" y="1204589"/>
            <a:ext cx="1978020" cy="36668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9" name="Google Shape;179;p21"/>
          <p:cNvSpPr/>
          <p:nvPr/>
        </p:nvSpPr>
        <p:spPr>
          <a:xfrm>
            <a:off x="4481775" y="481375"/>
            <a:ext cx="2838000" cy="420600"/>
          </a:xfrm>
          <a:prstGeom prst="roundRect">
            <a:avLst>
              <a:gd name="adj" fmla="val 17194"/>
            </a:avLst>
          </a:prstGeom>
          <a:solidFill>
            <a:srgbClr val="EAD1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다른 사람의 산책로 걷기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6458725" y="1228125"/>
            <a:ext cx="2281200" cy="7593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다른 사람이 올린 산책로를 조회해요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6458725" y="2141019"/>
            <a:ext cx="2281200" cy="759300"/>
          </a:xfrm>
          <a:prstGeom prst="roundRect">
            <a:avLst>
              <a:gd name="adj" fmla="val 0"/>
            </a:avLst>
          </a:prstGeom>
          <a:solidFill>
            <a:srgbClr val="EEE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‘산책하기’ 버튼으로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E4A28"/>
                </a:solidFill>
                <a:latin typeface="Noto Sans KR"/>
                <a:ea typeface="Noto Sans KR"/>
                <a:cs typeface="Noto Sans KR"/>
                <a:sym typeface="Noto Sans KR"/>
              </a:rPr>
              <a:t>내 지도에 가져와요</a:t>
            </a:r>
            <a:endParaRPr sz="1600" b="1">
              <a:solidFill>
                <a:srgbClr val="5E4A2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화면 슬라이드 쇼(16:9)</PresentationFormat>
  <Paragraphs>100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Noto Sans KR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1</cp:revision>
  <dcterms:modified xsi:type="dcterms:W3CDTF">2024-03-15T01:48:34Z</dcterms:modified>
</cp:coreProperties>
</file>